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92" r:id="rId2"/>
    <p:sldId id="342" r:id="rId3"/>
    <p:sldId id="325" r:id="rId4"/>
    <p:sldId id="258" r:id="rId5"/>
    <p:sldId id="332" r:id="rId6"/>
    <p:sldId id="343" r:id="rId7"/>
    <p:sldId id="344" r:id="rId8"/>
    <p:sldId id="345" r:id="rId9"/>
    <p:sldId id="346" r:id="rId10"/>
    <p:sldId id="347" r:id="rId11"/>
    <p:sldId id="348" r:id="rId12"/>
    <p:sldId id="358" r:id="rId13"/>
    <p:sldId id="349" r:id="rId14"/>
    <p:sldId id="350" r:id="rId15"/>
    <p:sldId id="351" r:id="rId16"/>
    <p:sldId id="352" r:id="rId17"/>
    <p:sldId id="333" r:id="rId18"/>
    <p:sldId id="291" r:id="rId19"/>
    <p:sldId id="355" r:id="rId20"/>
    <p:sldId id="357" r:id="rId21"/>
    <p:sldId id="356" r:id="rId22"/>
    <p:sldId id="286" r:id="rId23"/>
    <p:sldId id="295" r:id="rId24"/>
    <p:sldId id="361" r:id="rId25"/>
    <p:sldId id="362" r:id="rId26"/>
    <p:sldId id="363" r:id="rId27"/>
    <p:sldId id="364" r:id="rId28"/>
    <p:sldId id="365" r:id="rId29"/>
    <p:sldId id="366" r:id="rId30"/>
    <p:sldId id="306" r:id="rId31"/>
    <p:sldId id="302" r:id="rId32"/>
    <p:sldId id="367" r:id="rId33"/>
    <p:sldId id="371" r:id="rId34"/>
    <p:sldId id="372" r:id="rId35"/>
    <p:sldId id="373" r:id="rId36"/>
    <p:sldId id="374" r:id="rId37"/>
    <p:sldId id="307" r:id="rId38"/>
    <p:sldId id="294" r:id="rId39"/>
    <p:sldId id="375" r:id="rId40"/>
    <p:sldId id="376" r:id="rId41"/>
    <p:sldId id="377" r:id="rId42"/>
    <p:sldId id="378" r:id="rId43"/>
    <p:sldId id="379" r:id="rId44"/>
    <p:sldId id="380" r:id="rId45"/>
    <p:sldId id="381" r:id="rId46"/>
    <p:sldId id="383" r:id="rId47"/>
    <p:sldId id="382" r:id="rId48"/>
    <p:sldId id="385" r:id="rId49"/>
    <p:sldId id="384" r:id="rId50"/>
    <p:sldId id="387" r:id="rId51"/>
    <p:sldId id="388" r:id="rId52"/>
    <p:sldId id="390" r:id="rId53"/>
    <p:sldId id="389" r:id="rId54"/>
    <p:sldId id="391" r:id="rId55"/>
    <p:sldId id="308" r:id="rId56"/>
    <p:sldId id="296" r:id="rId57"/>
    <p:sldId id="386" r:id="rId58"/>
    <p:sldId id="392" r:id="rId59"/>
    <p:sldId id="309" r:id="rId60"/>
    <p:sldId id="297" r:id="rId61"/>
    <p:sldId id="393" r:id="rId62"/>
    <p:sldId id="394" r:id="rId63"/>
    <p:sldId id="395" r:id="rId64"/>
    <p:sldId id="396" r:id="rId65"/>
    <p:sldId id="397" r:id="rId66"/>
    <p:sldId id="398" r:id="rId67"/>
    <p:sldId id="399" r:id="rId68"/>
    <p:sldId id="400" r:id="rId69"/>
    <p:sldId id="401" r:id="rId70"/>
    <p:sldId id="402" r:id="rId71"/>
    <p:sldId id="403" r:id="rId72"/>
    <p:sldId id="404" r:id="rId73"/>
    <p:sldId id="405" r:id="rId74"/>
    <p:sldId id="406" r:id="rId75"/>
    <p:sldId id="407" r:id="rId76"/>
    <p:sldId id="408" r:id="rId77"/>
    <p:sldId id="313" r:id="rId78"/>
    <p:sldId id="311" r:id="rId7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66" userDrawn="1">
          <p15:clr>
            <a:srgbClr val="A4A3A4"/>
          </p15:clr>
        </p15:guide>
        <p15:guide id="2" pos="5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611F"/>
    <a:srgbClr val="172F40"/>
    <a:srgbClr val="807F79"/>
    <a:srgbClr val="6CC047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5" autoAdjust="0"/>
    <p:restoredTop sz="96226" autoAdjust="0"/>
  </p:normalViewPr>
  <p:slideViewPr>
    <p:cSldViewPr>
      <p:cViewPr varScale="1">
        <p:scale>
          <a:sx n="106" d="100"/>
          <a:sy n="106" d="100"/>
        </p:scale>
        <p:origin x="768" y="102"/>
      </p:cViewPr>
      <p:guideLst>
        <p:guide orient="horz" pos="3566"/>
        <p:guide pos="57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97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055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633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386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98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8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41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43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71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2017/2/14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4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bs.twimg.com/media/B2G9groIQAA0MZ0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12192000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031"/>
          <p:cNvSpPr txBox="1"/>
          <p:nvPr/>
        </p:nvSpPr>
        <p:spPr>
          <a:xfrm>
            <a:off x="3583129" y="5301208"/>
            <a:ext cx="5025735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5333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开源之旅</a:t>
            </a:r>
          </a:p>
        </p:txBody>
      </p:sp>
      <p:sp>
        <p:nvSpPr>
          <p:cNvPr id="4" name="矩形 3"/>
          <p:cNvSpPr/>
          <p:nvPr/>
        </p:nvSpPr>
        <p:spPr>
          <a:xfrm>
            <a:off x="3260352" y="6279703"/>
            <a:ext cx="568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第三季 </a:t>
            </a:r>
            <a:r>
              <a:rPr lang="en-US" altLang="zh-CN" sz="24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</a:p>
        </p:txBody>
      </p:sp>
    </p:spTree>
    <p:extLst>
      <p:ext uri="{BB962C8B-B14F-4D97-AF65-F5344CB8AC3E}">
        <p14:creationId xmlns:p14="http://schemas.microsoft.com/office/powerpoint/2010/main" val="20595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0" y="440667"/>
            <a:ext cx="41841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集中版本控制</a:t>
            </a:r>
          </a:p>
        </p:txBody>
      </p:sp>
      <p:pic>
        <p:nvPicPr>
          <p:cNvPr id="7" name="Picture 2" descr="集中化的版本控制图解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329801"/>
            <a:ext cx="7056784" cy="490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31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0" y="440667"/>
            <a:ext cx="41841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分布版本控制</a:t>
            </a:r>
          </a:p>
        </p:txBody>
      </p:sp>
      <p:pic>
        <p:nvPicPr>
          <p:cNvPr id="8196" name="Picture 4" descr="分布式版本控制图解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745537"/>
            <a:ext cx="4664050" cy="558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79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jlord.us/git-it/assets/imgs/remo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38" y="0"/>
            <a:ext cx="104569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2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0" y="440667"/>
            <a:ext cx="41841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存储方式</a:t>
            </a:r>
          </a:p>
        </p:txBody>
      </p:sp>
      <p:pic>
        <p:nvPicPr>
          <p:cNvPr id="15362" name="Picture 2" descr="存储每个文件与初始版本的差异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700808"/>
            <a:ext cx="10186272" cy="3943201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141382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0" y="440667"/>
            <a:ext cx="41841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存储方式</a:t>
            </a:r>
          </a:p>
        </p:txBody>
      </p:sp>
      <p:pic>
        <p:nvPicPr>
          <p:cNvPr id="14338" name="Picture 2" descr="Git 存储项目随时间改变的快照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3" y="1700808"/>
            <a:ext cx="10373283" cy="396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47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0" y="440667"/>
            <a:ext cx="41841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三个区域</a:t>
            </a:r>
          </a:p>
        </p:txBody>
      </p:sp>
      <p:pic>
        <p:nvPicPr>
          <p:cNvPr id="13314" name="Picture 2" descr="工作目录、暂存区域以及 Git 仓库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340768"/>
            <a:ext cx="8806649" cy="485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01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0" y="440667"/>
            <a:ext cx="41841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四种状态</a:t>
            </a:r>
          </a:p>
        </p:txBody>
      </p:sp>
      <p:pic>
        <p:nvPicPr>
          <p:cNvPr id="12290" name="Picture 2" descr="Git 下文件生命周期图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86" y="1776685"/>
            <a:ext cx="9410641" cy="388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17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阅读维基百科的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词条；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阅读百度百科的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词条；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浏览课程资料页面；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2035940" y="1642309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了解 </a:t>
            </a:r>
            <a:r>
              <a:rPr lang="en-US" altLang="zh-CN" sz="3200" b="1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0" name="Picture 2" descr="https://git-for-windows.github.io/img/gwindows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1772816"/>
            <a:ext cx="3096344" cy="30963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4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helpnetsecurity.com/wp-content/uploads/2016/06/githu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6" b="13314"/>
          <a:stretch/>
        </p:blipFill>
        <p:spPr bwMode="auto">
          <a:xfrm>
            <a:off x="0" y="0"/>
            <a:ext cx="12192000" cy="513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178922" y="5575456"/>
            <a:ext cx="183415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 err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 GUI</a:t>
            </a:r>
            <a:endParaRPr lang="zh-CN" altLang="en-US" sz="4267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249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0" y="440667"/>
            <a:ext cx="41841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GUI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8" name="Picture 2" descr="https://git-for-windows.github.io/img/gwindows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82" y="2344853"/>
            <a:ext cx="3095625" cy="30956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s://git.wiki.kernel.org/images-git/2/24/Gitlogo.svg_from_msysGit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854" y="3892666"/>
            <a:ext cx="1283965" cy="248850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s://blog.sourcetreeapp.com/files/2014/09/SourceTreeNewIcon-300x3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087" y="348894"/>
            <a:ext cx="28575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s://www.frank-rahn.de/wp-content/uploads/EGit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41" y="3206394"/>
            <a:ext cx="4105275" cy="1838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47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开源之旅第一季：启程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4" descr="https://s1.51cto.com/images/201610/b169a87241609eb4ef13441faab4fb4455c7ac_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33" y="829431"/>
            <a:ext cx="3097543" cy="23077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4457268" y="3780400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开源之旅第二季：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57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4" descr="https://s1.51cto.com/images/201610/b169a87241609eb4ef13441faab4fb4455c7ac_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3" y="3642178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52" y="3642178"/>
            <a:ext cx="3097618" cy="2312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683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0" y="440667"/>
            <a:ext cx="41841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GUI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1064" r="1138" b="1502"/>
          <a:stretch/>
        </p:blipFill>
        <p:spPr>
          <a:xfrm>
            <a:off x="3215680" y="991616"/>
            <a:ext cx="6624735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0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0" y="440667"/>
            <a:ext cx="41841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SourceTree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766" r="768" b="1151"/>
          <a:stretch/>
        </p:blipFill>
        <p:spPr>
          <a:xfrm>
            <a:off x="2063551" y="1210117"/>
            <a:ext cx="6840761" cy="524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7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5018106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GUI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体验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基本操作；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百度搜索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SourceTree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并下载；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安装并注册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SourceTree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SourceTree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体验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基本操作；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Hbuilder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中安装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EGit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插件；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EGit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体验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基本操作；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2127312" y="1642309"/>
            <a:ext cx="1420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 GUI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5" t="12201" r="25719" b="13251"/>
          <a:stretch/>
        </p:blipFill>
        <p:spPr>
          <a:xfrm>
            <a:off x="6456040" y="1747838"/>
            <a:ext cx="4320480" cy="42021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0375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9" b="-1"/>
          <a:stretch/>
        </p:blipFill>
        <p:spPr bwMode="auto">
          <a:xfrm>
            <a:off x="0" y="0"/>
            <a:ext cx="12192000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058696" y="5575456"/>
            <a:ext cx="2074607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 err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配置</a:t>
            </a:r>
          </a:p>
        </p:txBody>
      </p:sp>
    </p:spTree>
    <p:extLst>
      <p:ext uri="{BB962C8B-B14F-4D97-AF65-F5344CB8AC3E}">
        <p14:creationId xmlns:p14="http://schemas.microsoft.com/office/powerpoint/2010/main" val="6891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.gitignore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556793"/>
            <a:ext cx="7695238" cy="2114286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3"/>
          <a:srcRect r="2176"/>
          <a:stretch/>
        </p:blipFill>
        <p:spPr>
          <a:xfrm>
            <a:off x="3287688" y="3789040"/>
            <a:ext cx="7704856" cy="2857143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4"/>
          <a:srcRect r="2176" b="71153"/>
          <a:stretch/>
        </p:blipFill>
        <p:spPr>
          <a:xfrm>
            <a:off x="3287688" y="188641"/>
            <a:ext cx="7704856" cy="1368152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3287688" y="2613936"/>
            <a:ext cx="2160240" cy="311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/>
          <p:cNvCxnSpPr/>
          <p:nvPr/>
        </p:nvCxnSpPr>
        <p:spPr>
          <a:xfrm>
            <a:off x="5159896" y="3068960"/>
            <a:ext cx="360040" cy="8640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25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06627" y="1412776"/>
            <a:ext cx="10778746" cy="452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使用场合：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忽略操作系统自动生成的文件，比如：缩略图，等；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忽略编译生成的中间文件、可执行文件等，比如： </a:t>
            </a: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C 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语言编译产生的 </a:t>
            </a: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.obj 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文件和 </a:t>
            </a: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.exe 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文件；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忽略你自己的带有敏感信息的配置文件，比如：存放口令的配置文件；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tmp/ 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临时目录；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log/ 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日志目录；</a:t>
            </a:r>
            <a:endParaRPr lang="en-US" altLang="zh-CN" sz="2133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133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等等。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.gitignore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114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强制添加 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.gitignore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忽略的文件</a:t>
            </a:r>
            <a:endParaRPr lang="zh-CN" altLang="en-US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add –f &lt;file name&gt;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查看 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.gitignore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策略生效行号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check-ignore –v &lt;file name&gt;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.gitignore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081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84952" y="1426211"/>
            <a:ext cx="10822096" cy="501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CR: carriage return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回车，光标到首行， 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‘\r’ = return</a:t>
            </a: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LF: line feed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换行，光标下移一行，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’\n’ = newline</a:t>
            </a: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linux: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换行 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\n</a:t>
            </a: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windows: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换行 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\r\n</a:t>
            </a: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MAC OS: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换行 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\r</a:t>
            </a:r>
          </a:p>
          <a:p>
            <a:pPr algn="just">
              <a:lnSpc>
                <a:spcPct val="150000"/>
              </a:lnSpc>
            </a:pPr>
            <a:endParaRPr lang="en-US" altLang="zh-CN" sz="2133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提交时转换为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LF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，检出时转换为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CRLF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，默认设置不用修改，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Git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是 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linux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配置</a:t>
            </a:r>
            <a:endParaRPr lang="en-US" altLang="zh-CN" sz="2133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config –-global core.autocrlf true</a:t>
            </a: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允许提交包含混合换行符的文件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config –-global core.safecrlf false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换行符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13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87691" y="1628800"/>
            <a:ext cx="10822096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以图形的方式打印 </a:t>
            </a:r>
            <a:r>
              <a:rPr lang="en-US" altLang="zh-CN" sz="2133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提交日志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log –pretty=format:’%h %ad | %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s%d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’ –graph –date=short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设置别名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config –-global alias.ci commit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别名</a:t>
            </a:r>
          </a:p>
        </p:txBody>
      </p:sp>
    </p:spTree>
    <p:extLst>
      <p:ext uri="{BB962C8B-B14F-4D97-AF65-F5344CB8AC3E}">
        <p14:creationId xmlns:p14="http://schemas.microsoft.com/office/powerpoint/2010/main" val="39913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87691" y="1628800"/>
            <a:ext cx="10822096" cy="1077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存储凭证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config –-global 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credential.helper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wincred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凭证</a:t>
            </a:r>
          </a:p>
        </p:txBody>
      </p:sp>
    </p:spTree>
    <p:extLst>
      <p:ext uri="{BB962C8B-B14F-4D97-AF65-F5344CB8AC3E}">
        <p14:creationId xmlns:p14="http://schemas.microsoft.com/office/powerpoint/2010/main" val="270202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609060" y="5373216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开源社区之旅</a:t>
            </a:r>
          </a:p>
        </p:txBody>
      </p:sp>
      <p:grpSp>
        <p:nvGrpSpPr>
          <p:cNvPr id="7271" name="组合 7270"/>
          <p:cNvGrpSpPr/>
          <p:nvPr/>
        </p:nvGrpSpPr>
        <p:grpSpPr>
          <a:xfrm>
            <a:off x="892172" y="1470557"/>
            <a:ext cx="9775683" cy="2975946"/>
            <a:chOff x="672666" y="1143001"/>
            <a:chExt cx="7818902" cy="2447924"/>
          </a:xfrm>
        </p:grpSpPr>
        <p:grpSp>
          <p:nvGrpSpPr>
            <p:cNvPr id="7269" name="组合 7268"/>
            <p:cNvGrpSpPr>
              <a:grpSpLocks noChangeAspect="1"/>
            </p:cNvGrpSpPr>
            <p:nvPr/>
          </p:nvGrpSpPr>
          <p:grpSpPr>
            <a:xfrm>
              <a:off x="672666" y="1143001"/>
              <a:ext cx="7798668" cy="2447924"/>
              <a:chOff x="237421" y="3257551"/>
              <a:chExt cx="4565698" cy="1433127"/>
            </a:xfrm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237421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FC611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Rectangle 8"/>
              <p:cNvSpPr>
                <a:spLocks noChangeArrowheads="1"/>
              </p:cNvSpPr>
              <p:nvPr/>
            </p:nvSpPr>
            <p:spPr bwMode="auto">
              <a:xfrm>
                <a:off x="2289808" y="3916678"/>
                <a:ext cx="1025443" cy="11346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1256858" y="3257551"/>
                <a:ext cx="444409" cy="252869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82" name="Rectangle 45"/>
              <p:cNvSpPr>
                <a:spLocks noChangeArrowheads="1"/>
              </p:cNvSpPr>
              <p:nvPr/>
            </p:nvSpPr>
            <p:spPr bwMode="auto">
              <a:xfrm>
                <a:off x="2457963" y="4439430"/>
                <a:ext cx="444409" cy="251248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93" name="Rectangle 56"/>
              <p:cNvSpPr>
                <a:spLocks noChangeArrowheads="1"/>
              </p:cNvSpPr>
              <p:nvPr/>
            </p:nvSpPr>
            <p:spPr bwMode="auto">
              <a:xfrm>
                <a:off x="3456381" y="3257551"/>
                <a:ext cx="442907" cy="252869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226" name="Rectangle 89"/>
              <p:cNvSpPr>
                <a:spLocks noChangeArrowheads="1"/>
              </p:cNvSpPr>
              <p:nvPr/>
            </p:nvSpPr>
            <p:spPr bwMode="auto">
              <a:xfrm>
                <a:off x="4364716" y="4429905"/>
                <a:ext cx="438403" cy="251248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268" name="组合 7267"/>
              <p:cNvGrpSpPr/>
              <p:nvPr/>
            </p:nvGrpSpPr>
            <p:grpSpPr>
              <a:xfrm>
                <a:off x="523875" y="3355410"/>
                <a:ext cx="732983" cy="519727"/>
                <a:chOff x="523875" y="3383985"/>
                <a:chExt cx="732983" cy="519727"/>
              </a:xfrm>
            </p:grpSpPr>
            <p:cxnSp>
              <p:nvCxnSpPr>
                <p:cNvPr id="7262" name="直接连接符 726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7" name="直接连接符 7266"/>
                <p:cNvCxnSpPr>
                  <a:endCxn id="19" idx="1"/>
                </p:cNvCxnSpPr>
                <p:nvPr/>
              </p:nvCxnSpPr>
              <p:spPr>
                <a:xfrm>
                  <a:off x="895350" y="3383985"/>
                  <a:ext cx="361508" cy="1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Rectangle 6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5"/>
              <p:cNvSpPr>
                <a:spLocks/>
              </p:cNvSpPr>
              <p:nvPr/>
            </p:nvSpPr>
            <p:spPr bwMode="auto">
              <a:xfrm flipH="1">
                <a:off x="3311448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464F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5" name="组合 134"/>
              <p:cNvGrpSpPr/>
              <p:nvPr/>
            </p:nvGrpSpPr>
            <p:grpSpPr>
              <a:xfrm>
                <a:off x="2751752" y="3383985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36" name="直接连接符 135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组合 137"/>
              <p:cNvGrpSpPr/>
              <p:nvPr/>
            </p:nvGrpSpPr>
            <p:grpSpPr>
              <a:xfrm flipV="1">
                <a:off x="1747742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39" name="直接连接符 138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组合 140"/>
              <p:cNvGrpSpPr/>
              <p:nvPr/>
            </p:nvGrpSpPr>
            <p:grpSpPr>
              <a:xfrm flipV="1">
                <a:off x="3631733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42" name="直接连接符 14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270" name="TextBox 7269"/>
            <p:cNvSpPr txBox="1"/>
            <p:nvPr/>
          </p:nvSpPr>
          <p:spPr>
            <a:xfrm>
              <a:off x="2380130" y="1171576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112240" y="1171576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18284" y="3186273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7672439" y="3167224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2920222" y="1995650"/>
            <a:ext cx="199066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67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启程</a:t>
            </a:r>
          </a:p>
        </p:txBody>
      </p:sp>
      <p:sp>
        <p:nvSpPr>
          <p:cNvPr id="39" name="矩形 38"/>
          <p:cNvSpPr/>
          <p:nvPr/>
        </p:nvSpPr>
        <p:spPr>
          <a:xfrm>
            <a:off x="7662966" y="2032897"/>
            <a:ext cx="1826351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 err="1">
                <a:solidFill>
                  <a:srgbClr val="FFC543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1867" dirty="0">
                <a:solidFill>
                  <a:srgbClr val="FFC543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1867" dirty="0">
                <a:solidFill>
                  <a:srgbClr val="FFC5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</a:p>
        </p:txBody>
      </p:sp>
      <p:sp>
        <p:nvSpPr>
          <p:cNvPr id="40" name="矩形 39"/>
          <p:cNvSpPr/>
          <p:nvPr/>
        </p:nvSpPr>
        <p:spPr>
          <a:xfrm>
            <a:off x="5505819" y="4461242"/>
            <a:ext cx="181603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endParaRPr lang="zh-CN" altLang="en-US" sz="1867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598574" y="4433139"/>
            <a:ext cx="187194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67" dirty="0">
                <a:solidFill>
                  <a:srgbClr val="464F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课程系列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03" y="1164872"/>
            <a:ext cx="443738" cy="5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8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设置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.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gitignore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设置换行参数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设置别名；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保存凭证；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2035940" y="1642309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配置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8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"/>
          <a:stretch/>
        </p:blipFill>
        <p:spPr bwMode="auto">
          <a:xfrm>
            <a:off x="5951984" y="1985169"/>
            <a:ext cx="5518484" cy="30963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8006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0" b="16842"/>
          <a:stretch/>
        </p:blipFill>
        <p:spPr>
          <a:xfrm>
            <a:off x="0" y="-27385"/>
            <a:ext cx="12192000" cy="51487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058696" y="5575456"/>
            <a:ext cx="2074607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 err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391152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克隆本地仓库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clone /c/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wd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test.git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克隆本地仓库，不建议使用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file:// 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clone file:///c/wd/test.git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添加远程仓库的链接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remote add origin /c/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wd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test.git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本地协议</a:t>
            </a:r>
          </a:p>
        </p:txBody>
      </p:sp>
    </p:spTree>
    <p:extLst>
      <p:ext uri="{BB962C8B-B14F-4D97-AF65-F5344CB8AC3E}">
        <p14:creationId xmlns:p14="http://schemas.microsoft.com/office/powerpoint/2010/main" val="293413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克隆远程仓库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clone git://server_ip/test.git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添加远程仓库的链接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remote add origin git://server_ip/test.git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209246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克隆远程仓库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clone https://github.com/wangding/test.git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添加远程仓库的链接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remote add origin https://github.com/wangding/test.git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HTTP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426051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克隆远程仓库，一般写成简短的命令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clone ssh://git@github.com/wangding/test.git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clone 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git@github.com:wangding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test.git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添加远程仓库的链接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remote add origin 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git@github.com:wangding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/test.git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SSH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72005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生成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RSA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密钥对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ssh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-Keygen -t 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rsa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-C "your email"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133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网站添加公钥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使用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SSH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协议，克隆仓库或者添加远程链接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SSH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284967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5090114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在本地创建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SSH RSA key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将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SSH key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配置到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删除所有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本地仓库；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SSH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协议重新克隆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2035940" y="1642309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协议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2283" t="12215" r="32283" b="6618"/>
          <a:stretch/>
        </p:blipFill>
        <p:spPr>
          <a:xfrm>
            <a:off x="6240016" y="1834612"/>
            <a:ext cx="4104456" cy="39676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0604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enterprise.github.com/assets/aws/jetpack-octocat-clouds-ab3c258e0b58dc8354ebb57139827a23dcf3849d14ee8c6795a67a7bcfde9fb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 b="18101"/>
          <a:stretch/>
        </p:blipFill>
        <p:spPr bwMode="auto">
          <a:xfrm>
            <a:off x="0" y="-27384"/>
            <a:ext cx="12192000" cy="515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512072" y="5575456"/>
            <a:ext cx="3167855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 err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基本操作</a:t>
            </a:r>
          </a:p>
        </p:txBody>
      </p:sp>
    </p:spTree>
    <p:extLst>
      <p:ext uri="{BB962C8B-B14F-4D97-AF65-F5344CB8AC3E}">
        <p14:creationId xmlns:p14="http://schemas.microsoft.com/office/powerpoint/2010/main" val="305736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en-US" altLang="zh-CN" sz="2133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命令信息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查看全部 </a:t>
            </a:r>
            <a:r>
              <a:rPr lang="en-US" altLang="zh-CN" sz="2133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子命令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help -a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145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6096000" y="2564904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97068" y="2564904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450603" y="2628848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28423" y="2624189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11005" y="629448"/>
            <a:ext cx="5349120" cy="1077218"/>
            <a:chOff x="2558254" y="691542"/>
            <a:chExt cx="4011840" cy="807913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8" y="691542"/>
              <a:ext cx="2889206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400" b="1">
                  <a:solidFill>
                    <a:srgbClr val="1C2B38"/>
                  </a:solidFill>
                  <a:latin typeface="+mj-lt"/>
                  <a:ea typeface="微软雅黑" panose="020B0503020204020204" pitchFamily="34" charset="-122"/>
                </a:rPr>
                <a:t>内容安排</a:t>
              </a:r>
              <a:endParaRPr lang="zh-CN" altLang="en-US" sz="6400" b="1" dirty="0">
                <a:solidFill>
                  <a:srgbClr val="1C2B38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1668968" y="2820102"/>
            <a:ext cx="21499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493313" y="2820102"/>
            <a:ext cx="16930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</a:p>
        </p:txBody>
      </p:sp>
      <p:grpSp>
        <p:nvGrpSpPr>
          <p:cNvPr id="40" name="组合 39"/>
          <p:cNvGrpSpPr/>
          <p:nvPr/>
        </p:nvGrpSpPr>
        <p:grpSpPr>
          <a:xfrm flipH="1">
            <a:off x="6096000" y="5350276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41" name="圆角矩形 40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flipH="1">
            <a:off x="6096000" y="3952661"/>
            <a:ext cx="5202981" cy="1144365"/>
            <a:chOff x="258284" y="2184339"/>
            <a:chExt cx="3902236" cy="858274"/>
          </a:xfrm>
          <a:solidFill>
            <a:srgbClr val="1C2B38"/>
          </a:solidFill>
        </p:grpSpPr>
        <p:sp>
          <p:nvSpPr>
            <p:cNvPr id="56" name="圆角矩形 55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7" name="等腰三角形 56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7068" y="5350276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59" name="圆角矩形 58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97068" y="3952661"/>
            <a:ext cx="5202981" cy="1144365"/>
            <a:chOff x="258284" y="2184339"/>
            <a:chExt cx="3902236" cy="858274"/>
          </a:xfrm>
        </p:grpSpPr>
        <p:sp>
          <p:nvSpPr>
            <p:cNvPr id="62" name="圆角矩形 61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Line 21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5" name="Line 22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6" name="TextBox 2067"/>
          <p:cNvSpPr txBox="1"/>
          <p:nvPr/>
        </p:nvSpPr>
        <p:spPr>
          <a:xfrm flipH="1">
            <a:off x="4526102" y="4012612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" name="TextBox 136"/>
          <p:cNvSpPr txBox="1"/>
          <p:nvPr/>
        </p:nvSpPr>
        <p:spPr>
          <a:xfrm>
            <a:off x="6449220" y="4012612"/>
            <a:ext cx="1148268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8" name="TextBox 137"/>
          <p:cNvSpPr txBox="1"/>
          <p:nvPr/>
        </p:nvSpPr>
        <p:spPr>
          <a:xfrm>
            <a:off x="6450603" y="5414220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06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9" name="TextBox 138"/>
          <p:cNvSpPr txBox="1"/>
          <p:nvPr/>
        </p:nvSpPr>
        <p:spPr>
          <a:xfrm>
            <a:off x="4528423" y="5409561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05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538324" y="4221292"/>
            <a:ext cx="2411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基本操作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830871" y="560547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标签操作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8426787" y="5605474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分支操作</a:t>
            </a:r>
          </a:p>
        </p:txBody>
      </p:sp>
      <p:sp>
        <p:nvSpPr>
          <p:cNvPr id="73" name="矩形 72"/>
          <p:cNvSpPr/>
          <p:nvPr/>
        </p:nvSpPr>
        <p:spPr>
          <a:xfrm>
            <a:off x="8544610" y="4211930"/>
            <a:ext cx="15905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363506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逐行查看文件的修改历史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blame &lt;file name&gt;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从第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100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行开始，到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110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行。逐行查看文件的修改历史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blame –</a:t>
            </a: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 100,110 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&lt;file name&gt;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blame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81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列出打算清除的档案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clean -n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真正的删除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clean –f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连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.</a:t>
            </a:r>
            <a:r>
              <a:rPr lang="en-US" altLang="zh-CN" sz="2133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gitignore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中忽略的档案也清除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clean -x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clean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197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4975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添加新文件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删除文件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编辑文件（增加内容、删除内容、修改内容）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文件改名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文件移动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文件夹的操作（添加、删除、改名、移动）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add .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一个文件多个提交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add –p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add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72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452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add &amp; commit mothed 1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add . 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commit –m “message”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add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&amp;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commit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mothed 2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commit –a –m “message”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add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&amp;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commit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mothed 3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commit –am “message”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commit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455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每个提交要保证</a:t>
            </a:r>
            <a:r>
              <a:rPr lang="zh-CN" altLang="en-US" sz="2133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适当的颗粒度</a:t>
            </a:r>
            <a:r>
              <a:rPr lang="zh-CN" altLang="en-US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、</a:t>
            </a:r>
            <a:r>
              <a:rPr lang="zh-CN" altLang="en-US" sz="2133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相关性</a:t>
            </a:r>
            <a:r>
              <a:rPr lang="zh-CN" altLang="en-US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和</a:t>
            </a:r>
            <a:r>
              <a:rPr lang="zh-CN" altLang="en-US" sz="2133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独立性</a:t>
            </a:r>
            <a:r>
              <a:rPr lang="zh-CN" altLang="en-US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 </a:t>
            </a:r>
            <a:r>
              <a:rPr lang="zh-CN" altLang="en-US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以一个小功能、小改进或一个 </a:t>
            </a:r>
            <a:r>
              <a:rPr lang="en-US" altLang="zh-CN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bug fix </a:t>
            </a:r>
            <a:r>
              <a:rPr lang="zh-CN" altLang="en-US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为单位  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 </a:t>
            </a:r>
            <a:r>
              <a:rPr lang="zh-CN" altLang="en-US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对应的 </a:t>
            </a:r>
            <a:r>
              <a:rPr lang="en-US" altLang="zh-CN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unit test </a:t>
            </a:r>
            <a:r>
              <a:rPr lang="zh-CN" altLang="en-US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程序在同一个 </a:t>
            </a:r>
            <a:r>
              <a:rPr lang="en-US" altLang="zh-CN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commit  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 </a:t>
            </a:r>
            <a:r>
              <a:rPr lang="zh-CN" altLang="en-US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无相关的修改不在同一个 </a:t>
            </a:r>
            <a:r>
              <a:rPr lang="en-US" altLang="zh-CN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commit  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 </a:t>
            </a:r>
            <a:r>
              <a:rPr lang="zh-CN" altLang="en-US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语法错误的半成品程序不能 </a:t>
            </a:r>
            <a:r>
              <a:rPr lang="en-US" altLang="zh-CN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commit 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commit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928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commit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28" name="Picture 4" descr="http://www.ruanyifeng.com/blogimg/asset/2016/bg20160106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075" y="600075"/>
            <a:ext cx="413385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12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commit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26" name="Picture 2" descr="https://camo.githubusercontent.com/fff4ecaa6bfdc8a92d21a4b691bfd18710851ae9/687474703a2f2f7777772e7275616e796966656e672e636f6d2f626c6f67696d672f61737365742f323031362f626732303136303130363032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948" y="200025"/>
            <a:ext cx="6667500" cy="645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27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commit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3074" name="Picture 2" descr="http://www.ruanyifeng.com/blogimg/asset/2016/bg20160106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1728788"/>
            <a:ext cx="520065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83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commit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4098" name="Picture 2" descr="http://www.ruanyifeng.com/blogimg/asset/2016/bg201601060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1663517"/>
            <a:ext cx="66675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59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commit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57350" b="9050"/>
          <a:stretch/>
        </p:blipFill>
        <p:spPr>
          <a:xfrm>
            <a:off x="2999656" y="2688546"/>
            <a:ext cx="7676148" cy="23042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5250" b="75851"/>
          <a:stretch/>
        </p:blipFill>
        <p:spPr>
          <a:xfrm>
            <a:off x="2999656" y="1243780"/>
            <a:ext cx="7676148" cy="12961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31504" y="5805264"/>
            <a:ext cx="10560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070C0"/>
                </a:solidFill>
              </a:rPr>
              <a:t>http://www.ruanyifeng.com/blog/2016/01/commit_message_change_log.html</a:t>
            </a:r>
          </a:p>
        </p:txBody>
      </p:sp>
    </p:spTree>
    <p:extLst>
      <p:ext uri="{BB962C8B-B14F-4D97-AF65-F5344CB8AC3E}">
        <p14:creationId xmlns:p14="http://schemas.microsoft.com/office/powerpoint/2010/main" val="198364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课程资料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7307" y="5455826"/>
            <a:ext cx="8717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0070C0"/>
                </a:solidFill>
              </a:rPr>
              <a:t>https://github.com/wangding/courses/tree/master/github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440" y="653032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340768"/>
            <a:ext cx="10822096" cy="501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short and branch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status -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sb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查看某个提交信息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show HEAD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查看提交历史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log &lt;file name&gt;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log --grep &lt;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msg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&gt;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log -n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信息查看</a:t>
            </a:r>
          </a:p>
        </p:txBody>
      </p:sp>
    </p:spTree>
    <p:extLst>
      <p:ext uri="{BB962C8B-B14F-4D97-AF65-F5344CB8AC3E}">
        <p14:creationId xmlns:p14="http://schemas.microsoft.com/office/powerpoint/2010/main" val="358018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diff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6146" name="Picture 2" descr="http://img.blog.csdn.net/20130613153053546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695797"/>
            <a:ext cx="748665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38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196752"/>
            <a:ext cx="10822096" cy="5508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回撤暂存区内容到工作目录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reset HEAD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回撤提交到暂存区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reset HEAD --soft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回撤提交，放弃变更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reset HEAD –-hard</a:t>
            </a:r>
          </a:p>
          <a:p>
            <a:pPr algn="just">
              <a:lnSpc>
                <a:spcPct val="150000"/>
              </a:lnSpc>
            </a:pP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回撤远程仓库，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-f 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即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--force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push -f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回撤操作</a:t>
            </a:r>
          </a:p>
        </p:txBody>
      </p:sp>
      <p:pic>
        <p:nvPicPr>
          <p:cNvPr id="2050" name="Picture 2" descr="http://img.blog.csdn.net/2013061314420001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1916832"/>
            <a:ext cx="696277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99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reset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26" name="Picture 2" descr="https://raw.githubusercontent.com/xirong/my-git/master/_image/2016-07-14%2020-31-39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8" y="1033463"/>
            <a:ext cx="7248525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97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71499"/>
            <a:ext cx="10822096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回撤上一次提交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add .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commit --amend –m “message”</a:t>
            </a:r>
          </a:p>
          <a:p>
            <a:pPr algn="just">
              <a:lnSpc>
                <a:spcPct val="150000"/>
              </a:lnSpc>
            </a:pP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变基操作，改写历史提交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rebase –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HEAD~3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回撤操作</a:t>
            </a:r>
          </a:p>
        </p:txBody>
      </p:sp>
    </p:spTree>
    <p:extLst>
      <p:ext uri="{BB962C8B-B14F-4D97-AF65-F5344CB8AC3E}">
        <p14:creationId xmlns:p14="http://schemas.microsoft.com/office/powerpoint/2010/main" val="188054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4231281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建立并初始化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仓库下，练习并观察视频课程中的命令；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建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把课上讲的所有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命令整理成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格式的学习笔记，上传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625570" y="1371503"/>
            <a:ext cx="2424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5" name="Picture 2" descr="https://enterprise.github.com/assets/aws/jetpack-octocat-clouds-ab3c258e0b58dc8354ebb57139827a23dcf3849d14ee8c6795a67a7bcfde9fb4.jp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 r="55316" b="18101"/>
          <a:stretch/>
        </p:blipFill>
        <p:spPr bwMode="auto">
          <a:xfrm>
            <a:off x="6173469" y="1719824"/>
            <a:ext cx="4459035" cy="42231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05670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s3-eu-west-1.amazonaws.com/3tags-prod/article/550422df9457e/550422df9aac3/origina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3" b="2655"/>
          <a:stretch/>
        </p:blipFill>
        <p:spPr bwMode="auto">
          <a:xfrm>
            <a:off x="-1850" y="-27384"/>
            <a:ext cx="12192000" cy="515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910417" y="5575456"/>
            <a:ext cx="237116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标签操作</a:t>
            </a:r>
          </a:p>
        </p:txBody>
      </p:sp>
    </p:spTree>
    <p:extLst>
      <p:ext uri="{BB962C8B-B14F-4D97-AF65-F5344CB8AC3E}">
        <p14:creationId xmlns:p14="http://schemas.microsoft.com/office/powerpoint/2010/main" val="85992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124744"/>
            <a:ext cx="10822096" cy="5508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在当前提交上，打标签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foo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tag foo 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在当前提交上，打标签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foo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，并给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message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信息注释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tag foo –m “message”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在当前提交之前的第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4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个版本上，打标签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foo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tag foo HEAD~4</a:t>
            </a:r>
          </a:p>
          <a:p>
            <a:pPr algn="just">
              <a:lnSpc>
                <a:spcPct val="150000"/>
              </a:lnSpc>
            </a:pP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列出所有标签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tag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tag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879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124744"/>
            <a:ext cx="10822096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删除标签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tag –d</a:t>
            </a:r>
            <a:r>
              <a:rPr lang="zh-CN" altLang="en-US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foo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把标签推送到远程仓库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push origin --tags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把标签推送到远程仓库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push origin v0.1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tag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78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687691" y="2780928"/>
            <a:ext cx="5090114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在本地的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仓库中练习视频课程中的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标签操作命令；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把课上讲的所有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标签命令整理成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格式的学习笔记，上传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924532" y="1642309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标签操作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5" name="Picture 2" descr="https://s3-eu-west-1.amazonaws.com/3tags-prod/article/550422df9457e/550422df9aac3/original.jpg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9" t="10863" b="2655"/>
          <a:stretch/>
        </p:blipFill>
        <p:spPr bwMode="auto">
          <a:xfrm>
            <a:off x="6456040" y="1642309"/>
            <a:ext cx="5116822" cy="39158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32737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687691" y="1412776"/>
            <a:ext cx="5696341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33" b="1" dirty="0">
                <a:solidFill>
                  <a:srgbClr val="FF0000"/>
                </a:solidFill>
                <a:ea typeface="微软雅黑" panose="020B0503020204020204" pitchFamily="34" charset="-122"/>
              </a:rPr>
              <a:t>开源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的</a:t>
            </a:r>
            <a:r>
              <a:rPr lang="zh-CN" altLang="en-US" sz="2133" b="1" dirty="0">
                <a:solidFill>
                  <a:srgbClr val="FF0000"/>
                </a:solidFill>
                <a:ea typeface="微软雅黑" panose="020B0503020204020204" pitchFamily="34" charset="-122"/>
              </a:rPr>
              <a:t>分布式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的版本管理系统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发明人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Linus Torvalds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Linux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创始人）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目的是管理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Linux Kernel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源代码；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2005/4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开始开发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2005/6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开始管理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Linux Kernel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2005/12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发布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v1.0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版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简介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4098" name="Picture 2" descr="http://h.hiphotos.baidu.com/baike/w%3D268%3Bg%3D0/sign=c87aa59942a7d933bfa8e3759570b62e/5882b2b7d0a20cf4f664615276094b36adaf994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200548"/>
            <a:ext cx="3200772" cy="490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连接符 3"/>
          <p:cNvCxnSpPr>
            <a:cxnSpLocks/>
          </p:cNvCxnSpPr>
          <p:nvPr/>
        </p:nvCxnSpPr>
        <p:spPr>
          <a:xfrm>
            <a:off x="-456728" y="1196752"/>
            <a:ext cx="12961440" cy="0"/>
          </a:xfrm>
          <a:prstGeom prst="line">
            <a:avLst/>
          </a:prstGeom>
          <a:ln>
            <a:solidFill>
              <a:srgbClr val="172F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9" b="13784"/>
          <a:stretch/>
        </p:blipFill>
        <p:spPr bwMode="auto">
          <a:xfrm>
            <a:off x="-4370" y="-4327"/>
            <a:ext cx="12196370" cy="513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058696" y="5575456"/>
            <a:ext cx="2074607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 err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分支</a:t>
            </a:r>
          </a:p>
        </p:txBody>
      </p:sp>
    </p:spTree>
    <p:extLst>
      <p:ext uri="{BB962C8B-B14F-4D97-AF65-F5344CB8AC3E}">
        <p14:creationId xmlns:p14="http://schemas.microsoft.com/office/powerpoint/2010/main" val="30572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61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分支</a:t>
            </a:r>
            <a:endParaRPr lang="en-US" altLang="zh-CN" sz="2667" b="1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3074" name="Picture 2" descr="http://backlogtool.com/git-guide/cn/img/post/stepup/capture_stepup1_1_2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87" y="1196752"/>
            <a:ext cx="5534025" cy="454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05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62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Gitflow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工作流</a:t>
            </a:r>
            <a:endParaRPr lang="en-US" altLang="zh-CN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26" name="Picture 2" descr="https://docs.gitlab.com/ee/workflow/gitdashflow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489" y="116632"/>
            <a:ext cx="50292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60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63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滥用分支</a:t>
            </a:r>
            <a:endParaRPr lang="en-US" altLang="zh-CN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050" name="Picture 2" descr="http://image.beekka.com/blog/201207/bg20120705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216230"/>
            <a:ext cx="8159078" cy="4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53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64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分支实例</a:t>
            </a:r>
            <a:endParaRPr lang="en-US" altLang="zh-CN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135560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C0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359696" y="3142109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C1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583832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C2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9" idx="1"/>
            <a:endCxn id="2" idx="3"/>
          </p:cNvCxnSpPr>
          <p:nvPr/>
        </p:nvCxnSpPr>
        <p:spPr>
          <a:xfrm flipH="1" flipV="1">
            <a:off x="2855640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4079776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457818" y="2211066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master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7" idx="2"/>
            <a:endCxn id="10" idx="0"/>
          </p:cNvCxnSpPr>
          <p:nvPr/>
        </p:nvCxnSpPr>
        <p:spPr>
          <a:xfrm>
            <a:off x="4943872" y="2715122"/>
            <a:ext cx="0" cy="4258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64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65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分支实例</a:t>
            </a:r>
            <a:endParaRPr lang="en-US" altLang="zh-CN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135560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C0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359696" y="3142109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C1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583832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C2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9" idx="1"/>
            <a:endCxn id="2" idx="3"/>
          </p:cNvCxnSpPr>
          <p:nvPr/>
        </p:nvCxnSpPr>
        <p:spPr>
          <a:xfrm flipH="1" flipV="1">
            <a:off x="2855640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4079776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457818" y="2211066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master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7" idx="2"/>
            <a:endCxn id="10" idx="0"/>
          </p:cNvCxnSpPr>
          <p:nvPr/>
        </p:nvCxnSpPr>
        <p:spPr>
          <a:xfrm>
            <a:off x="4943872" y="2715122"/>
            <a:ext cx="0" cy="4258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457818" y="4140977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iss53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>
            <a:stCxn id="15" idx="0"/>
            <a:endCxn id="10" idx="2"/>
          </p:cNvCxnSpPr>
          <p:nvPr/>
        </p:nvCxnSpPr>
        <p:spPr>
          <a:xfrm flipV="1">
            <a:off x="4943872" y="3717032"/>
            <a:ext cx="0" cy="4239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657221" y="758543"/>
            <a:ext cx="4877558" cy="584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(master) git branch iss53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81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66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分支实例</a:t>
            </a:r>
            <a:endParaRPr lang="en-US" altLang="zh-CN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135560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C0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359696" y="3142109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C1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583832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C2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9" idx="1"/>
            <a:endCxn id="2" idx="3"/>
          </p:cNvCxnSpPr>
          <p:nvPr/>
        </p:nvCxnSpPr>
        <p:spPr>
          <a:xfrm flipH="1" flipV="1">
            <a:off x="2855640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4079776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457818" y="2211066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master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7" idx="2"/>
            <a:endCxn id="10" idx="0"/>
          </p:cNvCxnSpPr>
          <p:nvPr/>
        </p:nvCxnSpPr>
        <p:spPr>
          <a:xfrm>
            <a:off x="4943872" y="2715122"/>
            <a:ext cx="0" cy="4258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681954" y="4138496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iss53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>
            <a:stCxn id="15" idx="0"/>
          </p:cNvCxnSpPr>
          <p:nvPr/>
        </p:nvCxnSpPr>
        <p:spPr>
          <a:xfrm flipV="1">
            <a:off x="6168008" y="3714551"/>
            <a:ext cx="0" cy="4239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807968" y="3138487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C3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 flipV="1">
            <a:off x="5303912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4026754" y="806118"/>
            <a:ext cx="4138491" cy="584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(iss53) git commit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20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67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分支实例</a:t>
            </a:r>
            <a:endParaRPr lang="en-US" altLang="zh-CN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135560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C0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359696" y="3142109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C1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583832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C2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9" idx="1"/>
            <a:endCxn id="2" idx="3"/>
          </p:cNvCxnSpPr>
          <p:nvPr/>
        </p:nvCxnSpPr>
        <p:spPr>
          <a:xfrm flipH="1" flipV="1">
            <a:off x="2855640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4079776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457818" y="2211066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master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7" idx="2"/>
            <a:endCxn id="10" idx="0"/>
          </p:cNvCxnSpPr>
          <p:nvPr/>
        </p:nvCxnSpPr>
        <p:spPr>
          <a:xfrm>
            <a:off x="4943872" y="2715122"/>
            <a:ext cx="0" cy="4258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681954" y="5073799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iss53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>
            <a:stCxn id="15" idx="0"/>
            <a:endCxn id="21" idx="2"/>
          </p:cNvCxnSpPr>
          <p:nvPr/>
        </p:nvCxnSpPr>
        <p:spPr>
          <a:xfrm flipV="1">
            <a:off x="6168008" y="4682207"/>
            <a:ext cx="0" cy="3915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807968" y="3138487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C4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 flipV="1">
            <a:off x="5303912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807968" y="4106143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C3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5303912" y="3714551"/>
            <a:ext cx="504056" cy="4158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5682351" y="2206557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hotfix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5" name="直接箭头连接符 24"/>
          <p:cNvCxnSpPr>
            <a:stCxn id="24" idx="2"/>
          </p:cNvCxnSpPr>
          <p:nvPr/>
        </p:nvCxnSpPr>
        <p:spPr>
          <a:xfrm>
            <a:off x="6168405" y="2710613"/>
            <a:ext cx="0" cy="4258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585213" y="770274"/>
            <a:ext cx="5021574" cy="1077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(master) git branch hotfix</a:t>
            </a:r>
          </a:p>
          <a:p>
            <a:pPr algn="ctr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(hotfix) git commit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17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68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分支实例</a:t>
            </a:r>
            <a:endParaRPr lang="en-US" altLang="zh-CN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135560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C0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359696" y="3142109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C1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583832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C2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9" idx="1"/>
            <a:endCxn id="2" idx="3"/>
          </p:cNvCxnSpPr>
          <p:nvPr/>
        </p:nvCxnSpPr>
        <p:spPr>
          <a:xfrm flipH="1" flipV="1">
            <a:off x="2855640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4079776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681954" y="1279240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master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7" idx="2"/>
          </p:cNvCxnSpPr>
          <p:nvPr/>
        </p:nvCxnSpPr>
        <p:spPr>
          <a:xfrm>
            <a:off x="6168008" y="1783296"/>
            <a:ext cx="0" cy="4258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681954" y="5073799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iss53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>
            <a:stCxn id="15" idx="0"/>
            <a:endCxn id="21" idx="2"/>
          </p:cNvCxnSpPr>
          <p:nvPr/>
        </p:nvCxnSpPr>
        <p:spPr>
          <a:xfrm flipV="1">
            <a:off x="6168008" y="4682207"/>
            <a:ext cx="0" cy="3915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807968" y="3138487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C4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 flipV="1">
            <a:off x="5303912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807968" y="4106143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C3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5303912" y="3714551"/>
            <a:ext cx="504056" cy="4158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5682351" y="2206557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hotfix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5" name="直接箭头连接符 24"/>
          <p:cNvCxnSpPr>
            <a:stCxn id="24" idx="2"/>
          </p:cNvCxnSpPr>
          <p:nvPr/>
        </p:nvCxnSpPr>
        <p:spPr>
          <a:xfrm>
            <a:off x="6168405" y="2710613"/>
            <a:ext cx="0" cy="4258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585213" y="581611"/>
            <a:ext cx="5021574" cy="584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(master) git merge hotfix</a:t>
            </a:r>
          </a:p>
        </p:txBody>
      </p:sp>
    </p:spTree>
    <p:extLst>
      <p:ext uri="{BB962C8B-B14F-4D97-AF65-F5344CB8AC3E}">
        <p14:creationId xmlns:p14="http://schemas.microsoft.com/office/powerpoint/2010/main" val="374754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69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分支实例</a:t>
            </a:r>
            <a:endParaRPr lang="en-US" altLang="zh-CN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135560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C0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359696" y="3142109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C1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583832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C2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9" idx="1"/>
            <a:endCxn id="2" idx="3"/>
          </p:cNvCxnSpPr>
          <p:nvPr/>
        </p:nvCxnSpPr>
        <p:spPr>
          <a:xfrm flipH="1" flipV="1">
            <a:off x="2855640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4079776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888088" y="5045855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iss53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>
            <a:stCxn id="15" idx="0"/>
          </p:cNvCxnSpPr>
          <p:nvPr/>
        </p:nvCxnSpPr>
        <p:spPr>
          <a:xfrm flipV="1">
            <a:off x="7374142" y="4654263"/>
            <a:ext cx="0" cy="3915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807968" y="3138487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C4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 flipV="1">
            <a:off x="5303912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807968" y="4106143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C3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5303912" y="3714551"/>
            <a:ext cx="504056" cy="4158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5682351" y="2206557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master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5" name="直接箭头连接符 24"/>
          <p:cNvCxnSpPr>
            <a:stCxn id="24" idx="2"/>
          </p:cNvCxnSpPr>
          <p:nvPr/>
        </p:nvCxnSpPr>
        <p:spPr>
          <a:xfrm>
            <a:off x="6168405" y="2710613"/>
            <a:ext cx="0" cy="4258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7032104" y="4100252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C5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6528048" y="4390765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85213" y="770274"/>
            <a:ext cx="5021574" cy="584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(iss53) git commit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73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687691" y="1196752"/>
            <a:ext cx="3536101" cy="501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Linux Kernel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Perl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Eclipse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Gnome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KDE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Docker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react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React-native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谁在用 </a:t>
            </a:r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？</a:t>
            </a:r>
          </a:p>
        </p:txBody>
      </p:sp>
      <p:sp>
        <p:nvSpPr>
          <p:cNvPr id="8" name="矩形 7"/>
          <p:cNvSpPr/>
          <p:nvPr/>
        </p:nvSpPr>
        <p:spPr>
          <a:xfrm>
            <a:off x="5879976" y="1196752"/>
            <a:ext cx="3536101" cy="452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Qt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Ruby on Rails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Android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PostgreSQL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Debain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X.org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Vue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bootstrap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vscode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070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70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分支实例</a:t>
            </a:r>
            <a:endParaRPr lang="en-US" altLang="zh-CN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135560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C0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359696" y="3142109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C1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583832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C2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9" idx="1"/>
            <a:endCxn id="2" idx="3"/>
          </p:cNvCxnSpPr>
          <p:nvPr/>
        </p:nvCxnSpPr>
        <p:spPr>
          <a:xfrm flipH="1" flipV="1">
            <a:off x="2855640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4079776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888088" y="5045855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iss53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>
            <a:stCxn id="15" idx="0"/>
          </p:cNvCxnSpPr>
          <p:nvPr/>
        </p:nvCxnSpPr>
        <p:spPr>
          <a:xfrm flipV="1">
            <a:off x="7374142" y="4654263"/>
            <a:ext cx="0" cy="3915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807968" y="3138487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C4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 flipV="1">
            <a:off x="5303912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807968" y="4106143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C3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5303912" y="3714551"/>
            <a:ext cx="504056" cy="4158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8112224" y="2190856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master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5" name="直接箭头连接符 24"/>
          <p:cNvCxnSpPr>
            <a:stCxn id="24" idx="2"/>
          </p:cNvCxnSpPr>
          <p:nvPr/>
        </p:nvCxnSpPr>
        <p:spPr>
          <a:xfrm>
            <a:off x="8598278" y="2694912"/>
            <a:ext cx="0" cy="4258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7032104" y="4100252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C5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6528048" y="4390765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8256240" y="3136459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C6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8" name="直接箭头连接符 27"/>
          <p:cNvCxnSpPr>
            <a:endCxn id="18" idx="3"/>
          </p:cNvCxnSpPr>
          <p:nvPr/>
        </p:nvCxnSpPr>
        <p:spPr>
          <a:xfrm flipH="1" flipV="1">
            <a:off x="6528048" y="3426519"/>
            <a:ext cx="1728192" cy="15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7752184" y="3712523"/>
            <a:ext cx="504056" cy="3877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3585213" y="770274"/>
            <a:ext cx="5021574" cy="584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(master) git merge iss53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61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71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06627" y="1412776"/>
            <a:ext cx="10778746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要点：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在不同分支上，修改同一个文件；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不同的人，修改了同一个文件；</a:t>
            </a:r>
            <a:endParaRPr lang="en-US" altLang="zh-CN" sz="2133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不同的仓库，修改了同一个文件；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冲突只在合并分支的时候才会发生；</a:t>
            </a:r>
            <a:endParaRPr lang="en-US" altLang="zh-CN" sz="2133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发生冲突并不可怕，冲突的代码不会丢失；</a:t>
            </a:r>
            <a:endParaRPr lang="en-US" altLang="zh-CN" sz="2133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解决冲突，重新提交，</a:t>
            </a: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commit 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时不要给 </a:t>
            </a: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message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  <a:endParaRPr lang="en-US" altLang="zh-CN" sz="2133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冲突信息的格式；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冲突解决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020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72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3815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创建分支 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foo</a:t>
            </a:r>
            <a:endParaRPr lang="zh-CN" altLang="en-US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branch foo</a:t>
            </a:r>
            <a:r>
              <a:rPr lang="en-US" altLang="zh-CN"/>
              <a:t>   </a:t>
            </a:r>
          </a:p>
          <a:p>
            <a:r>
              <a:rPr lang="en-US" altLang="zh-CN"/>
              <a:t>    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切换到分支 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foo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checkout foo</a:t>
            </a:r>
          </a:p>
          <a:p>
            <a:pPr algn="just">
              <a:lnSpc>
                <a:spcPct val="150000"/>
              </a:lnSpc>
            </a:pP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创建分支并同时切换到 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foo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，一步做到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checkout -b foo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branch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19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73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4800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修改分支名字</a:t>
            </a:r>
            <a:endParaRPr lang="zh-CN" altLang="en-US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branch –m old_name new_name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branch –M old_name new_name</a:t>
            </a:r>
            <a:r>
              <a:rPr lang="en-US" altLang="zh-CN"/>
              <a:t>   </a:t>
            </a:r>
          </a:p>
          <a:p>
            <a:r>
              <a:rPr lang="en-US" altLang="zh-CN"/>
              <a:t>    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删除分支 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foo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branch -d foo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branch –D foo</a:t>
            </a:r>
          </a:p>
          <a:p>
            <a:pPr algn="just">
              <a:lnSpc>
                <a:spcPct val="150000"/>
              </a:lnSpc>
            </a:pP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列出远程分支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branch -r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branch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971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74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4308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查看已合并的分支</a:t>
            </a:r>
            <a:endParaRPr lang="zh-CN" altLang="en-US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branch --merged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branch --no-merged</a:t>
            </a:r>
            <a:endParaRPr lang="en-US" altLang="zh-CN"/>
          </a:p>
          <a:p>
            <a:r>
              <a:rPr lang="en-US" altLang="zh-CN"/>
              <a:t>    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列出远程合并的分支</a:t>
            </a:r>
            <a:endParaRPr lang="en-US" altLang="zh-CN" sz="2133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branch -r --merged</a:t>
            </a:r>
          </a:p>
          <a:p>
            <a:pPr algn="just">
              <a:lnSpc>
                <a:spcPct val="150000"/>
              </a:lnSpc>
            </a:pP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取出远程 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foo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分支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checkout –t origin/foo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branch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463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75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4308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删除远程分支</a:t>
            </a:r>
            <a:endParaRPr lang="zh-CN" altLang="en-US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push origin &lt;space&gt;:&lt;remote branch&gt;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fetch -p</a:t>
            </a:r>
            <a:endParaRPr lang="en-US" altLang="zh-CN"/>
          </a:p>
          <a:p>
            <a:r>
              <a:rPr lang="en-US" altLang="zh-CN"/>
              <a:t>    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合并分支</a:t>
            </a:r>
            <a:endParaRPr lang="en-US" altLang="zh-CN" sz="2133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merge &lt;branch name&gt;</a:t>
            </a:r>
          </a:p>
          <a:p>
            <a:pPr algn="just">
              <a:lnSpc>
                <a:spcPct val="150000"/>
              </a:lnSpc>
            </a:pPr>
            <a:endParaRPr lang="en-US" altLang="zh-CN" sz="2133" b="1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合并分支，拒绝 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fast forward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，产生合并 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commit</a:t>
            </a:r>
            <a:endParaRPr lang="zh-CN" altLang="en-US" sz="2133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merge –-no-ff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branch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579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76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268760"/>
            <a:ext cx="10822096" cy="5293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保存进度</a:t>
            </a:r>
            <a:endParaRPr lang="zh-CN" altLang="en-US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stash</a:t>
            </a:r>
          </a:p>
          <a:p>
            <a:r>
              <a:rPr lang="en-US" altLang="zh-CN"/>
              <a:t>    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弹出进度</a:t>
            </a:r>
            <a:endParaRPr lang="en-US" altLang="zh-CN" sz="2133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stash pop</a:t>
            </a:r>
          </a:p>
          <a:p>
            <a:pPr algn="just">
              <a:lnSpc>
                <a:spcPct val="150000"/>
              </a:lnSpc>
            </a:pPr>
            <a:endParaRPr lang="en-US" altLang="zh-CN" sz="2133" b="1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查看 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stash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列表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stash list</a:t>
            </a:r>
          </a:p>
          <a:p>
            <a:pPr algn="just">
              <a:lnSpc>
                <a:spcPct val="150000"/>
              </a:lnSpc>
            </a:pPr>
            <a:endParaRPr lang="en-US" altLang="zh-CN" sz="2133" b="1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删除 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stash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列表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stash clear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stash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300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77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5641591" y="171213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在本地的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仓库中练习并观察课程视频中的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把课上讲的所有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命令整理成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格式的学习笔记，上传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2035939" y="1642309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分支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0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5" t="23268" r="32328" b="21014"/>
          <a:stretch/>
        </p:blipFill>
        <p:spPr bwMode="auto">
          <a:xfrm>
            <a:off x="6103055" y="1642309"/>
            <a:ext cx="4313425" cy="42484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4310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bs.twimg.com/media/B2G9groIQAA0MZ0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12192000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031"/>
          <p:cNvSpPr txBox="1"/>
          <p:nvPr/>
        </p:nvSpPr>
        <p:spPr>
          <a:xfrm>
            <a:off x="3583129" y="5301208"/>
            <a:ext cx="5025735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5333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开源之旅</a:t>
            </a:r>
          </a:p>
        </p:txBody>
      </p:sp>
      <p:sp>
        <p:nvSpPr>
          <p:cNvPr id="4" name="矩形 3"/>
          <p:cNvSpPr/>
          <p:nvPr/>
        </p:nvSpPr>
        <p:spPr>
          <a:xfrm>
            <a:off x="3260352" y="6279703"/>
            <a:ext cx="568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第四季 团队协作</a:t>
            </a:r>
          </a:p>
        </p:txBody>
      </p:sp>
    </p:spTree>
    <p:extLst>
      <p:ext uri="{BB962C8B-B14F-4D97-AF65-F5344CB8AC3E}">
        <p14:creationId xmlns:p14="http://schemas.microsoft.com/office/powerpoint/2010/main" val="74514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5519936" y="1694110"/>
            <a:ext cx="4968552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便宜快速的本地分支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所有内容都在本地端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很快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很</a:t>
            </a:r>
            <a:r>
              <a:rPr lang="zh-CN" altLang="en-US" sz="2133" dirty="0">
                <a:solidFill>
                  <a:srgbClr val="FF0000"/>
                </a:solidFill>
                <a:ea typeface="微软雅黑" panose="020B0503020204020204" pitchFamily="34" charset="-122"/>
              </a:rPr>
              <a:t>省磁盘空间</a:t>
            </a:r>
            <a:endParaRPr lang="en-US" altLang="zh-CN" sz="2133" dirty="0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Staging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功能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它是</a:t>
            </a:r>
            <a:r>
              <a:rPr lang="zh-CN" altLang="en-US" sz="2133" dirty="0">
                <a:solidFill>
                  <a:srgbClr val="FF0000"/>
                </a:solidFill>
                <a:ea typeface="微软雅黑" panose="020B0503020204020204" pitchFamily="34" charset="-122"/>
              </a:rPr>
              <a:t>分布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的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适用任何工作流程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有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、码云，等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0" y="440667"/>
            <a:ext cx="526429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的优势</a:t>
            </a:r>
          </a:p>
        </p:txBody>
      </p:sp>
      <p:pic>
        <p:nvPicPr>
          <p:cNvPr id="5122" name="Picture 2" descr="http://luoleiorg.b0.upaiyun.com/wp-image/2013/09/git_wallpaper_clean_by_black_pixel-d5wmjnw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4" r="28590"/>
          <a:stretch/>
        </p:blipFill>
        <p:spPr bwMode="auto">
          <a:xfrm>
            <a:off x="839416" y="1423790"/>
            <a:ext cx="3240360" cy="4572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0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0" y="440667"/>
            <a:ext cx="41841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本地版本控制</a:t>
            </a:r>
          </a:p>
        </p:txBody>
      </p:sp>
      <p:pic>
        <p:nvPicPr>
          <p:cNvPr id="7170" name="Picture 2" descr="https://git-scm.com/book/en/v2/images/loc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331866"/>
            <a:ext cx="5744567" cy="490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93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14793</TotalTime>
  <Words>1993</Words>
  <Application>Microsoft Office PowerPoint</Application>
  <PresentationFormat>宽屏</PresentationFormat>
  <Paragraphs>509</Paragraphs>
  <Slides>78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86" baseType="lpstr">
      <vt:lpstr>Arial Unicode MS</vt:lpstr>
      <vt:lpstr>等线</vt:lpstr>
      <vt:lpstr>宋体</vt:lpstr>
      <vt:lpstr>微软雅黑</vt:lpstr>
      <vt:lpstr>Arial</vt:lpstr>
      <vt:lpstr>Calibri</vt:lpstr>
      <vt:lpstr>Courier New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225</cp:revision>
  <dcterms:created xsi:type="dcterms:W3CDTF">2016-08-24T11:19:54Z</dcterms:created>
  <dcterms:modified xsi:type="dcterms:W3CDTF">2017-02-13T22:47:43Z</dcterms:modified>
</cp:coreProperties>
</file>